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svg" ContentType="image/svg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8" Type="http://schemas.openxmlformats.org/officeDocument/2006/relationships/slide" Target="slides/slide47.xml" /><Relationship Id="rId49" Type="http://schemas.openxmlformats.org/officeDocument/2006/relationships/slide" Target="slides/slide48.xml" /><Relationship Id="rId50" Type="http://schemas.openxmlformats.org/officeDocument/2006/relationships/slide" Target="slides/slide49.xml" /><Relationship Id="rId51" Type="http://schemas.openxmlformats.org/officeDocument/2006/relationships/slide" Target="slides/slide50.xml" /><Relationship Id="rId52" Type="http://schemas.openxmlformats.org/officeDocument/2006/relationships/slide" Target="slides/slide51.xml" /><Relationship Id="rId53" Type="http://schemas.openxmlformats.org/officeDocument/2006/relationships/slide" Target="slides/slide52.xml" /><Relationship Id="rId54" Type="http://schemas.openxmlformats.org/officeDocument/2006/relationships/slide" Target="slides/slide53.xml" /><Relationship Id="rId55" Type="http://schemas.openxmlformats.org/officeDocument/2006/relationships/slide" Target="slides/slide54.xml" /><Relationship Id="rId57" Type="http://schemas.openxmlformats.org/officeDocument/2006/relationships/viewProps" Target="viewProps.xml" /><Relationship Id="rId5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59" Type="http://schemas.openxmlformats.org/officeDocument/2006/relationships/tableStyles" Target="tableStyles.xml" /><Relationship Id="rId58" Type="http://schemas.openxmlformats.org/officeDocument/2006/relationships/theme" Target="theme/theme1.xml" /></Relationships>
</file>

<file path=ppt/media/image1.png>
</file>

<file path=ppt/media/image2.png>
</file>

<file path=ppt/media/image3.svg>
</file>

<file path=ppt/media/image4.svg>
</file>

<file path=ppt/media/image5.sv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.png" /><Relationship Id="rId2" Type="http://schemas.openxmlformats.org/officeDocument/2006/relationships/image" Target="../media/image1.png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svg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4.svg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svg" 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6.sv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4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4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47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4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4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How Heterogeneity Impacts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Traditional Extension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R&amp;D at university or national research institute</a:t>
            </a:r>
          </a:p>
          <a:p>
            <a:pPr lvl="0"/>
            <a:r>
              <a:rPr/>
              <a:t>Pick a winning technology</a:t>
            </a:r>
          </a:p>
          <a:p>
            <a:pPr lvl="0"/>
            <a:r>
              <a:rPr/>
              <a:t>Agricultural ministry teaches extension staff</a:t>
            </a:r>
          </a:p>
          <a:p>
            <a:pPr lvl="0"/>
            <a:r>
              <a:rPr/>
              <a:t>Extension staff advocate in villages</a:t>
            </a:r>
          </a:p>
          <a:p>
            <a:pPr lvl="0"/>
            <a:r>
              <a:rPr/>
              <a:t>Villagers have no clue about test conditions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Microfoundation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Farmer’s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Problem:</a:t>
                </a:r>
                <a:r>
                  <a:rPr/>
                  <a:t> 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limLow>
                        <m:e>
                          <m:r>
                            <m:rPr>
                              <m:sty m:val="p"/>
                            </m:rPr>
                            <m:t>argmax</m:t>
                          </m:r>
                        </m:e>
                        <m:lim>
                          <m:r>
                            <m:t>α</m:t>
                          </m:r>
                        </m:lim>
                      </m:limLow>
                      <m:r>
                        <m:t>E</m:t>
                      </m:r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r>
                            <m:t>U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r>
                                <m:t>α</m:t>
                              </m:r>
                              <m:r>
                                <m:rPr>
                                  <m:sty m:val="p"/>
                                </m:rPr>
                                <m:t>⋅</m:t>
                              </m:r>
                              <m:sSub>
                                <m:e>
                                  <m:r>
                                    <m:t>θ</m:t>
                                  </m:r>
                                </m:e>
                                <m:sub>
                                  <m:r>
                                    <m:t>i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sty m:val="p"/>
                            </m:rPr>
                            <m:t>|</m:t>
                          </m:r>
                          <m:sSub>
                            <m:e>
                              <m:r>
                                <m:t>s</m:t>
                              </m:r>
                            </m:e>
                            <m:sub>
                              <m:r>
                                <m:t>1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rPr>
                              <m:sty m:val="p"/>
                            </m:rPr>
                            <m:t>…</m:t>
                          </m:r>
                          <m:sSub>
                            <m:e>
                              <m:r>
                                <m:t>s</m:t>
                              </m:r>
                            </m:e>
                            <m:sub>
                              <m:r>
                                <m:t>n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m:t>,</m:t>
                          </m:r>
                          <m:sSub>
                            <m:e>
                              <m:r>
                                <m:t>s</m:t>
                              </m:r>
                            </m:e>
                            <m:sub>
                              <m:r>
                                <m:t>E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 b="1"/>
                  <a:t>Decision:</a:t>
                </a:r>
                <a:r>
                  <a:rPr/>
                  <a:t> Fraction of investment </a:t>
                </a:r>
                <a14:m>
                  <m:oMath xmlns:m="http://schemas.openxmlformats.org/officeDocument/2006/math">
                    <m:r>
                      <m:t>α</m:t>
                    </m:r>
                    <m:r>
                      <m:rPr>
                        <m:sty m:val="p"/>
                      </m:rPr>
                      <m:t>∈</m:t>
                    </m:r>
                    <m:d>
                      <m:dPr>
                        <m:begChr m:val="["/>
                        <m:endChr m:val="]"/>
                        <m:sepChr m:val=""/>
                        <m:grow/>
                      </m:dPr>
                      <m:e>
                        <m:r>
                          <m:t>0</m:t>
                        </m:r>
                        <m:r>
                          <m:rPr>
                            <m:sty m:val="p"/>
                          </m:rPr>
                          <m:t>,</m:t>
                        </m:r>
                        <m:r>
                          <m:t>1</m:t>
                        </m:r>
                      </m:e>
                    </m:d>
                  </m:oMath>
                </a14:m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 b="1"/>
                  <a:t>Heterogeneity:</a:t>
                </a:r>
                <a:r>
                  <a:rPr/>
                  <a:t> </a:t>
                </a:r>
              </a:p>
              <a:p>
                <a:pPr lvl="0" indent="0" marL="0">
                  <a:buNone/>
                </a:pPr>
                <a:r>
                  <a:rPr/>
                  <a:t>$$
\ \ \ \ \ \ \ \ \ \ \ \ \theta_i = \underbrace{\theta \vphantom{\gamma_i}  }_{\text{average return}} + \underbrace{\gamma_i}_{\text{context adjustment}}
$$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 b="1"/>
                  <a:t>Belief:</a:t>
                </a:r>
                <a:r>
                  <a:rPr/>
                  <a:t> Posterior </a:t>
                </a:r>
                <a14:m>
                  <m:oMath xmlns:m="http://schemas.openxmlformats.org/officeDocument/2006/math">
                    <m:sSub>
                      <m:e>
                        <m:acc>
                          <m:accPr>
                            <m:chr m:val="̃"/>
                          </m:accPr>
                          <m:e>
                            <m:r>
                              <m:t>θ</m:t>
                            </m:r>
                          </m:e>
                        </m:acc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 b="1"/>
                  <a:t>Preferences:</a:t>
                </a:r>
                <a:r>
                  <a:rPr/>
                  <a:t> Risk averse so 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t> </m:t>
                      </m:r>
                      <m:r>
                        <m:rPr>
                          <m:sty m:val="p"/>
                        </m:rPr>
                        <m:t>E</m:t>
                      </m:r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r>
                            <m:t>U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r>
                                <m:t>α</m:t>
                              </m:r>
                              <m:sSub>
                                <m:e>
                                  <m:r>
                                    <m:t>θ</m:t>
                                  </m:r>
                                </m:e>
                                <m:sub>
                                  <m:r>
                                    <m:t>i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m:rPr>
                          <m:sty m:val="p"/>
                        </m:rPr>
                        <m:t>≤</m:t>
                      </m:r>
                      <m:r>
                        <m:t>U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α</m:t>
                          </m:r>
                          <m:r>
                            <m:rPr>
                              <m:sty m:val="p"/>
                            </m:rPr>
                            <m:t>E</m:t>
                          </m:r>
                          <m:d>
                            <m:dPr>
                              <m:begChr m:val="["/>
                              <m:endChr m:val="]"/>
                              <m:sepChr m:val=""/>
                              <m:grow/>
                            </m:dPr>
                            <m:e>
                              <m:sSub>
                                <m:e>
                                  <m:r>
                                    <m:t>θ</m:t>
                                  </m:r>
                                </m:e>
                                <m:sub>
                                  <m:r>
                                    <m:t>i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m:rPr>
                          <m:sty m:val="p"/>
                        </m:rPr>
                        <m:t>.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</a:p>
            </p:txBody>
          </p:sp>
        </mc:Choice>
      </mc:AlternateContent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Interpreting Signals from peers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Friend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 shares signal</a:t>
                </a:r>
              </a:p>
              <a:p>
                <a:pPr lvl="0" indent="0" marL="0">
                  <a:buNone/>
                </a:pPr>
                <a:r>
                  <a:rPr/>
                  <a:t>$$
s_j = \underbrace{\theta\vphantom{\gamma_j}}_{\text{Average Return}} + \underbrace{\gamma_j}_{\text{Agent $j$'s Context}} + \underbrace{\epsilon_j}_{\text{Agent $j$'s Sampling Error}}.
$$</a:t>
                </a:r>
              </a:p>
              <a:p>
                <a:pPr lvl="0" indent="0" marL="0">
                  <a:buNone/>
                </a:pPr>
                <a:r>
                  <a:rPr/>
                  <a:t>Farmer’s belief about </a:t>
                </a:r>
                <a14:m>
                  <m:oMath xmlns:m="http://schemas.openxmlformats.org/officeDocument/2006/math">
                    <m:sSub>
                      <m:e>
                        <m:r>
                          <m:t>γ</m:t>
                        </m:r>
                      </m:e>
                      <m:sub>
                        <m:r>
                          <m:t>j</m:t>
                        </m:r>
                      </m:sub>
                    </m:sSub>
                  </m:oMath>
                </a14:m>
                <a:r>
                  <a:rPr/>
                  <a:t> is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γ</m:t>
                          </m:r>
                        </m:e>
                        <m:sub>
                          <m:r>
                            <m:t>j</m:t>
                          </m:r>
                        </m:sub>
                      </m:sSub>
                      <m:r>
                        <m:rPr>
                          <m:sty m:val="p"/>
                        </m:rPr>
                        <m:t>∼</m:t>
                      </m:r>
                      <m:r>
                        <m:rPr>
                          <m:sty m:val="p"/>
                          <m:scr m:val="script"/>
                        </m:rPr>
                        <m:t>N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0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sSup>
                            <m:e>
                              <m:d>
                                <m:dPr>
                                  <m:begChr m:val="("/>
                                  <m:endChr m:val=")"/>
                                  <m:sepChr m:val=""/>
                                  <m:grow/>
                                </m:dPr>
                                <m:e>
                                  <m:sSubSup>
                                    <m:e>
                                      <m:r>
                                        <m:t>σ</m:t>
                                      </m:r>
                                    </m:e>
                                    <m:sub>
                                      <m:r>
                                        <m:t>j</m:t>
                                      </m:r>
                                    </m:sub>
                                    <m:sup>
                                      <m:r>
                                        <m:t>γ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  <m:sup>
                              <m:r>
                                <m:t>2</m:t>
                              </m:r>
                            </m:sup>
                          </m:sSup>
                        </m:e>
                      </m:d>
                      <m:r>
                        <m:rPr>
                          <m:sty m:val="p"/>
                        </m:rPr>
                        <m:t>.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Farmer knows friend </a:t>
                </a:r>
                <a14:m>
                  <m:oMath xmlns:m="http://schemas.openxmlformats.org/officeDocument/2006/math">
                    <m:r>
                      <m:t>j</m:t>
                    </m:r>
                  </m:oMath>
                </a14:m>
                <a:r>
                  <a:rPr/>
                  <a:t> well, so context uncertainty </a:t>
                </a:r>
                <a14:m>
                  <m:oMath xmlns:m="http://schemas.openxmlformats.org/officeDocument/2006/math">
                    <m:sSubSup>
                      <m:e>
                        <m:r>
                          <m:t>σ</m:t>
                        </m:r>
                      </m:e>
                      <m:sub>
                        <m:r>
                          <m:t>j</m:t>
                        </m:r>
                      </m:sub>
                      <m:sup>
                        <m:r>
                          <m:t>γ</m:t>
                        </m:r>
                      </m:sup>
                    </m:sSubSup>
                  </m:oMath>
                </a14:m>
                <a:r>
                  <a:rPr/>
                  <a:t> is low.</a:t>
                </a:r>
              </a:p>
            </p:txBody>
          </p:sp>
        </mc:Choice>
      </mc:AlternateContent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Interpreting Signals from Authorities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Extension agent </a:t>
                </a:r>
                <a14:m>
                  <m:oMath xmlns:m="http://schemas.openxmlformats.org/officeDocument/2006/math">
                    <m:r>
                      <m:t>E</m:t>
                    </m:r>
                  </m:oMath>
                </a14:m>
                <a:r>
                  <a:rPr/>
                  <a:t> shares signal</a:t>
                </a:r>
              </a:p>
              <a:p>
                <a:pPr lvl="0" indent="0" marL="0">
                  <a:buNone/>
                </a:pPr>
                <a:r>
                  <a:rPr/>
                  <a:t>$$
s_E = \underbrace{\theta\vphantom{\gamma_E}}_{\text{Average Return}} + \underbrace{\gamma_E}_{\text{Agent's Context}} + \underbrace{\epsilon_E}_{\text{Agent's Sampling Error}}.
$$</a:t>
                </a:r>
              </a:p>
              <a:p>
                <a:pPr lvl="0" indent="0" marL="0">
                  <a:buNone/>
                </a:pPr>
                <a:r>
                  <a:rPr/>
                  <a:t>Farmer’s belief about </a:t>
                </a:r>
                <a14:m>
                  <m:oMath xmlns:m="http://schemas.openxmlformats.org/officeDocument/2006/math">
                    <m:sSub>
                      <m:e>
                        <m:r>
                          <m:t>γ</m:t>
                        </m:r>
                      </m:e>
                      <m:sub>
                        <m:r>
                          <m:t>E</m:t>
                        </m:r>
                      </m:sub>
                    </m:sSub>
                  </m:oMath>
                </a14:m>
                <a:r>
                  <a:rPr/>
                  <a:t> is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γ</m:t>
                          </m:r>
                        </m:e>
                        <m:sub>
                          <m:r>
                            <m:t>E</m:t>
                          </m:r>
                        </m:sub>
                      </m:sSub>
                      <m:r>
                        <m:rPr>
                          <m:sty m:val="p"/>
                        </m:rPr>
                        <m:t>∼</m:t>
                      </m:r>
                      <m:r>
                        <m:rPr>
                          <m:sty m:val="p"/>
                          <m:scr m:val="script"/>
                        </m:rPr>
                        <m:t>N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r>
                            <m:t>0</m:t>
                          </m:r>
                          <m:r>
                            <m:rPr>
                              <m:sty m:val="p"/>
                            </m:rPr>
                            <m:t>,</m:t>
                          </m:r>
                          <m:sSup>
                            <m:e>
                              <m:d>
                                <m:dPr>
                                  <m:begChr m:val="("/>
                                  <m:endChr m:val=")"/>
                                  <m:sepChr m:val=""/>
                                  <m:grow/>
                                </m:dPr>
                                <m:e>
                                  <m:sSubSup>
                                    <m:e>
                                      <m:r>
                                        <m:t>σ</m:t>
                                      </m:r>
                                    </m:e>
                                    <m:sub>
                                      <m:r>
                                        <m:t>E</m:t>
                                      </m:r>
                                    </m:sub>
                                    <m:sup>
                                      <m:r>
                                        <m:t>γ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  <m:sup>
                              <m:r>
                                <m:t>2</m:t>
                              </m:r>
                            </m:sup>
                          </m:sSup>
                        </m:e>
                      </m:d>
                      <m:r>
                        <m:rPr>
                          <m:sty m:val="p"/>
                        </m:rPr>
                        <m:t>.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Farmer doesn’t know any context, so </a:t>
                </a:r>
                <a14:m>
                  <m:oMath xmlns:m="http://schemas.openxmlformats.org/officeDocument/2006/math">
                    <m:sSubSup>
                      <m:e>
                        <m:r>
                          <m:t>σ</m:t>
                        </m:r>
                      </m:e>
                      <m:sub>
                        <m:r>
                          <m:t>E</m:t>
                        </m:r>
                      </m:sub>
                      <m:sup>
                        <m:r>
                          <m:t>γ</m:t>
                        </m:r>
                      </m:sup>
                    </m:sSubSup>
                  </m:oMath>
                </a14:m>
                <a:r>
                  <a:rPr/>
                  <a:t> is high.</a:t>
                </a:r>
              </a:p>
            </p:txBody>
          </p:sp>
        </mc:Choice>
      </mc:AlternateContent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Adjusting Signals for Context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How does the farmer adapt the signal to his own context?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m>
                        <m:mPr>
                          <m:baseJc m:val="center"/>
                          <m:plcHide m:val="1"/>
                          <m:mcs>
                            <m:mc>
                              <m:mcPr>
                                <m:mcJc m:val="right"/>
                                <m:count m:val="1"/>
                              </m:mcPr>
                            </m:mc>
                            <m:mc>
                              <m:mcPr>
                                <m:mcJc m:val="left"/>
                                <m:count m:val="1"/>
                              </m:mcPr>
                            </m:mc>
                          </m:mcs>
                        </m:mPr>
                        <m:mr>
                          <m:e>
                            <m:r>
                              <m:rPr>
                                <m:nor/>
                                <m:sty m:val="p"/>
                              </m:rPr>
                              <m:t>Adjusted Signal</m:t>
                            </m:r>
                          </m:e>
                          <m:e>
                            <m:r>
                              <m:rPr>
                                <m:sty m:val="p"/>
                              </m:rPr>
                              <m:t>=</m:t>
                            </m:r>
                            <m:r>
                              <m:rPr>
                                <m:nor/>
                                <m:sty m:val="p"/>
                              </m:rPr>
                              <m:t>Original Signal</m:t>
                            </m:r>
                          </m:e>
                        </m:mr>
                        <m:mr>
                          <m:e/>
                          <m:e>
                            <m:r>
                              <m:t> </m:t>
                            </m:r>
                            <m:r>
                              <m:t> </m:t>
                            </m:r>
                            <m:r>
                              <m:t> </m:t>
                            </m:r>
                            <m:r>
                              <m:rPr>
                                <m:sty m:val="p"/>
                              </m:rPr>
                              <m:t>+</m:t>
                            </m:r>
                            <m:r>
                              <m:rPr>
                                <m:nor/>
                                <m:sty m:val="p"/>
                              </m:rPr>
                              <m:t>Own Context Adjustment</m:t>
                            </m:r>
                          </m:e>
                        </m:mr>
                        <m:mr>
                          <m:e/>
                          <m:e>
                            <m:r>
                              <m:t> </m:t>
                            </m:r>
                            <m:r>
                              <m:t> </m:t>
                            </m:r>
                            <m:r>
                              <m:t> </m:t>
                            </m:r>
                            <m:r>
                              <m:rPr>
                                <m:sty m:val="p"/>
                              </m:rPr>
                              <m:t>−</m:t>
                            </m:r>
                            <m:r>
                              <m:rPr>
                                <m:nor/>
                                <m:sty m:val="p"/>
                              </m:rPr>
                              <m:t>Friend’s Context Adjustment</m:t>
                            </m:r>
                          </m:e>
                        </m:mr>
                      </m:m>
                    </m:oMath>
                  </m:oMathPara>
                </a14:m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 b="1"/>
                  <a:t>Implication:</a:t>
                </a:r>
              </a:p>
              <a:p>
                <a:pPr lvl="0" indent="0" marL="0">
                  <a:buNone/>
                </a:pPr>
                <a:r>
                  <a:rPr/>
                  <a:t>↑ context uncertainty ⇒ ↑ variance in adjusted signal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Our Farmer’s Posterior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Using information from all sources, farmer updates his belief.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m>
                        <m:mPr>
                          <m:baseJc m:val="center"/>
                          <m:plcHide m:val="1"/>
                          <m:mcs>
                            <m:mc>
                              <m:mcPr>
                                <m:mcJc m:val="right"/>
                                <m:count m:val="1"/>
                              </m:mcPr>
                            </m:mc>
                            <m:mc>
                              <m:mcPr>
                                <m:mcJc m:val="left"/>
                                <m:count m:val="1"/>
                              </m:mcPr>
                            </m:mc>
                          </m:mcs>
                        </m:mPr>
                        <m:mr>
                          <m:e>
                            <m:r>
                              <m:rPr>
                                <m:nor/>
                                <m:sty m:val="p"/>
                              </m:rPr>
                              <m:t>Mean</m:t>
                            </m:r>
                          </m:e>
                          <m:e>
                            <m:r>
                              <m:rPr>
                                <m:sty m:val="p"/>
                              </m:rPr>
                              <m:t>∝</m:t>
                            </m:r>
                            <m:f>
                              <m:fPr>
                                <m:type m:val="bar"/>
                              </m:fPr>
                              <m:num>
                                <m:r>
                                  <m:t>0</m:t>
                                </m:r>
                              </m:num>
                              <m:den>
                                <m:r>
                                  <m:rPr>
                                    <m:nor/>
                                    <m:sty m:val="p"/>
                                  </m:rPr>
                                  <m:t>Prior Var</m:t>
                                </m:r>
                              </m:den>
                            </m:f>
                            <m:r>
                              <m:rPr>
                                <m:sty m:val="p"/>
                              </m:rPr>
                              <m:t>+</m:t>
                            </m:r>
                            <m:f>
                              <m:fPr>
                                <m:type m:val="bar"/>
                              </m:fPr>
                              <m:num>
                                <m:r>
                                  <m:rPr>
                                    <m:nor/>
                                    <m:sty m:val="p"/>
                                  </m:rPr>
                                  <m:t>Ext Adj Signal</m:t>
                                </m:r>
                              </m:num>
                              <m:den>
                                <m:r>
                                  <m:rPr>
                                    <m:nor/>
                                    <m:sty m:val="p"/>
                                  </m:rPr>
                                  <m:t>Ext Sample Var</m:t>
                                </m:r>
                                <m:r>
                                  <m:rPr>
                                    <m:sty m:val="p"/>
                                  </m:rPr>
                                  <m:t>+</m:t>
                                </m:r>
                                <m:r>
                                  <m:rPr>
                                    <m:nor/>
                                    <m:sty m:val="p"/>
                                  </m:rPr>
                                  <m:t>Ext Context Var</m:t>
                                </m:r>
                              </m:den>
                            </m:f>
                          </m:e>
                        </m:mr>
                        <m:mr>
                          <m:e/>
                          <m:e>
                            <m:r>
                              <m:t> </m:t>
                            </m:r>
                            <m:r>
                              <m:t> </m:t>
                            </m:r>
                            <m:r>
                              <m:t> </m:t>
                            </m:r>
                            <m:r>
                              <m:t> </m:t>
                            </m:r>
                            <m:r>
                              <m:rPr>
                                <m:sty m:val="p"/>
                              </m:rPr>
                              <m:t>+</m:t>
                            </m:r>
                            <m:r>
                              <m:rPr>
                                <m:sty m:val="p"/>
                              </m:rPr>
                              <m:t>∑</m:t>
                            </m:r>
                            <m:f>
                              <m:fPr>
                                <m:type m:val="bar"/>
                              </m:fPr>
                              <m:num>
                                <m:r>
                                  <m:rPr>
                                    <m:nor/>
                                    <m:sty m:val="p"/>
                                  </m:rPr>
                                  <m:t>Peer Adj Signal</m:t>
                                </m:r>
                              </m:num>
                              <m:den>
                                <m:r>
                                  <m:rPr>
                                    <m:nor/>
                                    <m:sty m:val="p"/>
                                  </m:rPr>
                                  <m:t>Peer Sample Var</m:t>
                                </m:r>
                                <m:r>
                                  <m:rPr>
                                    <m:sty m:val="p"/>
                                  </m:rPr>
                                  <m:t>+</m:t>
                                </m:r>
                                <m:r>
                                  <m:rPr>
                                    <m:nor/>
                                    <m:sty m:val="p"/>
                                  </m:rPr>
                                  <m:t>Peer Context Var</m:t>
                                </m:r>
                              </m:den>
                            </m:f>
                          </m:e>
                        </m:mr>
                      </m:m>
                    </m:oMath>
                  </m:oMathPara>
                </a14:m>
              </a:p>
              <a:p>
                <a:pPr lvl="0" indent="0" marL="0">
                  <a:buNone/>
                </a:pP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Less Context → Less Investment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/>
                  <a:t>Consider a strictly risk averse agent with utility </a:t>
                </a:r>
                <a14:m>
                  <m:oMath xmlns:m="http://schemas.openxmlformats.org/officeDocument/2006/math">
                    <m:r>
                      <m:t>U</m:t>
                    </m:r>
                  </m:oMath>
                </a14:m>
                <a:r>
                  <a:rPr/>
                  <a:t> solving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limLow>
                        <m:e>
                          <m:r>
                            <m:rPr>
                              <m:sty m:val="p"/>
                            </m:rPr>
                            <m:t>argmax</m:t>
                          </m:r>
                        </m:e>
                        <m:lim>
                          <m:r>
                            <m:t>α</m:t>
                          </m:r>
                        </m:lim>
                      </m:limLow>
                      <m:r>
                        <m:t>E</m:t>
                      </m:r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r>
                            <m:t>U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r>
                                <m:t>α</m:t>
                              </m:r>
                              <m:r>
                                <m:rPr>
                                  <m:sty m:val="p"/>
                                </m:rPr>
                                <m:t>⋅</m:t>
                              </m:r>
                              <m:sSub>
                                <m:e>
                                  <m:r>
                                    <m:t>θ</m:t>
                                  </m:r>
                                </m:e>
                                <m:sub>
                                  <m:r>
                                    <m:t>i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sty m:val="p"/>
                            </m:rPr>
                            <m:t>|</m:t>
                          </m:r>
                          <m:sSub>
                            <m:e>
                              <m:r>
                                <m:t>s</m:t>
                              </m:r>
                            </m:e>
                            <m:sub>
                              <m:r>
                                <m:t>1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rPr>
                              <m:sty m:val="p"/>
                            </m:rPr>
                            <m:t>…</m:t>
                          </m:r>
                          <m:sSub>
                            <m:e>
                              <m:r>
                                <m:t>s</m:t>
                              </m:r>
                            </m:e>
                            <m:sub>
                              <m:r>
                                <m:t>n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m:t>,</m:t>
                          </m:r>
                          <m:sSub>
                            <m:e>
                              <m:r>
                                <m:t>s</m:t>
                              </m:r>
                            </m:e>
                            <m:sub>
                              <m:r>
                                <m:t>E</m:t>
                              </m:r>
                            </m:sub>
                          </m:sSub>
                        </m:e>
                      </m:d>
                      <m:r>
                        <m:rPr>
                          <m:sty m:val="p"/>
                        </m:rPr>
                        <m:t>.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The agent’s optimal level of adoption </a:t>
                </a:r>
                <a14:m>
                  <m:oMath xmlns:m="http://schemas.openxmlformats.org/officeDocument/2006/math">
                    <m:sSup>
                      <m:e>
                        <m:r>
                          <m:t>α</m:t>
                        </m:r>
                      </m:e>
                      <m:sup>
                        <m:r>
                          <m:rPr>
                            <m:sty m:val="p"/>
                          </m:rPr>
                          <m:t>*</m:t>
                        </m:r>
                      </m:sup>
                    </m:sSup>
                  </m:oMath>
                </a14:m>
                <a:r>
                  <a:rPr/>
                  <a:t> is decreasing in context uncertainty from any signal.</a:t>
                </a:r>
              </a:p>
              <a:p>
                <a:pPr lvl="0" indent="0" marL="0">
                  <a:buNone/>
                </a:pP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Sampling and Context Precision Are Complements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/>
                  <a:t>Consider a strictly risk averse agent with DARA utility </a:t>
                </a:r>
                <a14:m>
                  <m:oMath xmlns:m="http://schemas.openxmlformats.org/officeDocument/2006/math">
                    <m:r>
                      <m:t>U</m:t>
                    </m:r>
                  </m:oMath>
                </a14:m>
                <a:r>
                  <a:rPr/>
                  <a:t> solving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limLow>
                        <m:e>
                          <m:r>
                            <m:rPr>
                              <m:sty m:val="p"/>
                            </m:rPr>
                            <m:t>argmax</m:t>
                          </m:r>
                        </m:e>
                        <m:lim>
                          <m:r>
                            <m:t>α</m:t>
                          </m:r>
                        </m:lim>
                      </m:limLow>
                      <m:r>
                        <m:t>E</m:t>
                      </m:r>
                      <m:d>
                        <m:dPr>
                          <m:begChr m:val="["/>
                          <m:endChr m:val="]"/>
                          <m:sepChr m:val=""/>
                          <m:grow/>
                        </m:dPr>
                        <m:e>
                          <m:r>
                            <m:t>U</m:t>
                          </m:r>
                          <m:d>
                            <m:dPr>
                              <m:begChr m:val="("/>
                              <m:endChr m:val=")"/>
                              <m:sepChr m:val=""/>
                              <m:grow/>
                            </m:dPr>
                            <m:e>
                              <m:r>
                                <m:t>α</m:t>
                              </m:r>
                              <m:r>
                                <m:rPr>
                                  <m:sty m:val="p"/>
                                </m:rPr>
                                <m:t>⋅</m:t>
                              </m:r>
                              <m:sSub>
                                <m:e>
                                  <m:r>
                                    <m:t>θ</m:t>
                                  </m:r>
                                </m:e>
                                <m:sub>
                                  <m:r>
                                    <m:t>i</m:t>
                                  </m:r>
                                </m:sub>
                              </m:sSub>
                            </m:e>
                          </m:d>
                          <m:r>
                            <m:rPr>
                              <m:sty m:val="p"/>
                            </m:rPr>
                            <m:t>|</m:t>
                          </m:r>
                          <m:sSub>
                            <m:e>
                              <m:r>
                                <m:t>s</m:t>
                              </m:r>
                            </m:e>
                            <m:sub>
                              <m:r>
                                <m:t>1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m:t>,</m:t>
                          </m:r>
                          <m:r>
                            <m:rPr>
                              <m:sty m:val="p"/>
                            </m:rPr>
                            <m:t>…</m:t>
                          </m:r>
                          <m:sSub>
                            <m:e>
                              <m:r>
                                <m:t>s</m:t>
                              </m:r>
                            </m:e>
                            <m:sub>
                              <m:r>
                                <m:t>n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m:t>,</m:t>
                          </m:r>
                          <m:sSub>
                            <m:e>
                              <m:r>
                                <m:t>s</m:t>
                              </m:r>
                            </m:e>
                            <m:sub>
                              <m:r>
                                <m:t>E</m:t>
                              </m:r>
                            </m:sub>
                          </m:sSub>
                        </m:e>
                      </m:d>
                      <m:r>
                        <m:rPr>
                          <m:sty m:val="p"/>
                        </m:rPr>
                        <m:t>.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  <a:r>
                  <a:rPr/>
                  <a:t>For any signal </a:t>
                </a:r>
                <a14:m>
                  <m:oMath xmlns:m="http://schemas.openxmlformats.org/officeDocument/2006/math">
                    <m:sSub>
                      <m:e>
                        <m:r>
                          <m:t>s</m:t>
                        </m:r>
                      </m:e>
                      <m:sub>
                        <m:r>
                          <m:t>j</m:t>
                        </m:r>
                      </m:sub>
                    </m:sSub>
                  </m:oMath>
                </a14:m>
                <a:r>
                  <a:rPr/>
                  <a:t>, the amount that the agent’s optimal level of adoption </a:t>
                </a:r>
                <a14:m>
                  <m:oMath xmlns:m="http://schemas.openxmlformats.org/officeDocument/2006/math">
                    <m:sSup>
                      <m:e>
                        <m:r>
                          <m:t>α</m:t>
                        </m:r>
                      </m:e>
                      <m:sup>
                        <m:r>
                          <m:rPr>
                            <m:sty m:val="p"/>
                          </m:rPr>
                          <m:t>*</m:t>
                        </m:r>
                      </m:sup>
                    </m:sSup>
                  </m:oMath>
                </a14:m>
                <a:r>
                  <a:rPr/>
                  <a:t> increases from a unit increase in sampling precision </a:t>
                </a:r>
                <a14:m>
                  <m:oMath xmlns:m="http://schemas.openxmlformats.org/officeDocument/2006/math">
                    <m:r>
                      <m:t>1</m:t>
                    </m:r>
                    <m:r>
                      <m:rPr>
                        <m:sty m:val="p"/>
                      </m:rPr>
                      <m:t>/</m:t>
                    </m:r>
                    <m:sSubSup>
                      <m:e>
                        <m:r>
                          <m:t>σ</m:t>
                        </m:r>
                      </m:e>
                      <m:sub>
                        <m:r>
                          <m:t>j</m:t>
                        </m:r>
                      </m:sub>
                      <m:sup>
                        <m:r>
                          <m:t>2</m:t>
                        </m:r>
                      </m:sup>
                    </m:sSubSup>
                  </m:oMath>
                </a14:m>
                <a:r>
                  <a:rPr/>
                  <a:t>, is increasing in context precision </a:t>
                </a:r>
                <a14:m>
                  <m:oMath xmlns:m="http://schemas.openxmlformats.org/officeDocument/2006/math">
                    <m:sSup>
                      <m:e>
                        <m:d>
                          <m:dPr>
                            <m:begChr m:val="("/>
                            <m:endChr m:val=")"/>
                            <m:sepChr m:val=""/>
                            <m:grow/>
                          </m:dPr>
                          <m:e>
                            <m:r>
                              <m:t>1</m:t>
                            </m:r>
                            <m:r>
                              <m:rPr>
                                <m:sty m:val="p"/>
                              </m:rPr>
                              <m:t>/</m:t>
                            </m:r>
                            <m:sSubSup>
                              <m:e>
                                <m:r>
                                  <m:t>σ</m:t>
                                </m:r>
                              </m:e>
                              <m:sub>
                                <m:r>
                                  <m:t>j</m:t>
                                </m:r>
                              </m:sub>
                              <m:sup>
                                <m:r>
                                  <m:t>γ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m:t>2</m:t>
                        </m:r>
                      </m:sup>
                    </m:sSup>
                  </m:oMath>
                </a14:m>
                <a:r>
                  <a:rPr/>
                  <a:t> from that signal.</a:t>
                </a:r>
              </a:p>
              <a:p>
                <a:pPr lvl="0" indent="0" marL="0">
                  <a:buNone/>
                </a:pPr>
              </a:p>
            </p:txBody>
          </p:sp>
        </mc:Choice>
      </mc:AlternateContent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Model 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Heterogeneity can cause uncertainty about context</a:t>
            </a:r>
          </a:p>
          <a:p>
            <a:pPr lvl="0"/>
            <a:r>
              <a:rPr/>
              <a:t>Context uncertainty adds to signal noise</a:t>
            </a:r>
          </a:p>
          <a:p>
            <a:pPr lvl="0"/>
            <a:r>
              <a:rPr/>
              <a:t>Context can be adjusted for when certain</a:t>
            </a:r>
          </a:p>
          <a:p>
            <a:pPr lvl="0"/>
            <a:r>
              <a:rPr b="1"/>
              <a:t>Hypothesis 1</a:t>
            </a:r>
            <a:r>
              <a:rPr/>
              <a:t>: Higher context uncertainty reduces adoption if risk averse</a:t>
            </a:r>
          </a:p>
          <a:p>
            <a:pPr lvl="0"/>
            <a:r>
              <a:rPr b="1"/>
              <a:t>Hypothesis 2</a:t>
            </a:r>
            <a:r>
              <a:rPr/>
              <a:t>: Sampling and context precision are complements under DARA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Motivation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Lab Experiment Design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Lab-in-the-field experiment in rural Odissa</a:t>
            </a:r>
          </a:p>
          <a:p>
            <a:pPr lvl="0"/>
            <a:r>
              <a:rPr/>
              <a:t>1,600 small and marginal farmers</a:t>
            </a:r>
          </a:p>
          <a:p>
            <a:pPr lvl="0"/>
            <a:r>
              <a:rPr/>
              <a:t>Decide whether to adopt a hypothetical technology</a:t>
            </a:r>
          </a:p>
          <a:p>
            <a:pPr lvl="0"/>
            <a:r>
              <a:rPr/>
              <a:t>Receive noisy signals from fictional characters</a:t>
            </a:r>
          </a:p>
          <a:p>
            <a:pPr lvl="0"/>
            <a:r>
              <a:rPr/>
              <a:t>Vary only context uncertainty</a:t>
            </a:r>
          </a:p>
          <a:p>
            <a:pPr lvl="0"/>
            <a:r>
              <a:rPr/>
              <a:t>Choose adoption level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Signals As Likert Scales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Everyone is learning about their </a:t>
                </a:r>
                <a14:m>
                  <m:oMath xmlns:m="http://schemas.openxmlformats.org/officeDocument/2006/math">
                    <m:sSub>
                      <m:e>
                        <m:r>
                          <m:t>θ</m:t>
                        </m:r>
                      </m:e>
                      <m:sub>
                        <m:r>
                          <m:t>j</m:t>
                        </m:r>
                      </m:sub>
                    </m:sSub>
                  </m:oMath>
                </a14:m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/>
                  <a:t>Report experience using an emoji Likert scale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/>
                  <a:t>Each signal </a:t>
                </a:r>
                <a14:m>
                  <m:oMath xmlns:m="http://schemas.openxmlformats.org/officeDocument/2006/math">
                    <m:sSub>
                      <m:e>
                        <m:r>
                          <m:t>s</m:t>
                        </m:r>
                      </m:e>
                      <m:sub>
                        <m:r>
                          <m:t>j</m:t>
                        </m:r>
                      </m:sub>
                    </m:sSub>
                  </m:oMath>
                </a14:m>
                <a:r>
                  <a:rPr/>
                  <a:t> is shared only with the participant</a:t>
                </a:r>
              </a:p>
            </p:txBody>
          </p:sp>
        </mc:Choice>
      </mc:AlternateContent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Contexts As Types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Characters are one of two </a:t>
                </a:r>
                <a:r>
                  <a:rPr i="1"/>
                  <a:t>types</a:t>
                </a:r>
                <a:r>
                  <a:rPr/>
                  <a:t>: orange or blue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/>
                  <a:t>The participant is the orange type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/>
                  <a:t>Type is a summary of all dimensions of context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sSub>
                      <m:e>
                        <m:r>
                          <m:t>θ</m:t>
                        </m:r>
                      </m:e>
                      <m:sub>
                        <m:r>
                          <m:t>O</m:t>
                        </m:r>
                      </m:sub>
                    </m:sSub>
                  </m:oMath>
                </a14:m>
                <a:r>
                  <a:rPr/>
                  <a:t> and </a:t>
                </a:r>
                <a14:m>
                  <m:oMath xmlns:m="http://schemas.openxmlformats.org/officeDocument/2006/math">
                    <m:sSub>
                      <m:e>
                        <m:r>
                          <m:t>θ</m:t>
                        </m:r>
                      </m:e>
                      <m:sub>
                        <m:r>
                          <m:t>B</m:t>
                        </m:r>
                      </m:sub>
                    </m:sSub>
                  </m:oMath>
                </a14:m>
                <a:r>
                  <a:rPr/>
                  <a:t> are homogenous</a:t>
                </a:r>
              </a:p>
            </p:txBody>
          </p:sp>
        </mc:Choice>
      </mc:AlternateContent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Introducing Sampling Error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Even within type, </a:t>
                </a:r>
                <a14:m>
                  <m:oMath xmlns:m="http://schemas.openxmlformats.org/officeDocument/2006/math">
                    <m:sSub>
                      <m:e>
                        <m:r>
                          <m:t>s</m:t>
                        </m:r>
                      </m:e>
                      <m:sub>
                        <m:r>
                          <m:t>j</m:t>
                        </m:r>
                      </m:sub>
                    </m:sSub>
                  </m:oMath>
                </a14:m>
                <a:r>
                  <a:rPr/>
                  <a:t> are not identical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/>
                  <a:t>Reflects idiosyncratic risk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/>
                  <a:t>Drawn from </a:t>
                </a:r>
                <a14:m>
                  <m:oMath xmlns:m="http://schemas.openxmlformats.org/officeDocument/2006/math">
                    <m:sSub>
                      <m:e>
                        <m:r>
                          <m:t>θ</m:t>
                        </m:r>
                      </m:e>
                      <m:sub>
                        <m:r>
                          <m:t>O</m:t>
                        </m:r>
                      </m:sub>
                    </m:sSub>
                    <m:r>
                      <m:rPr>
                        <m:sty m:val="p"/>
                      </m:rPr>
                      <m:t>+</m:t>
                    </m:r>
                    <m:r>
                      <m:t>ϵ</m:t>
                    </m:r>
                  </m:oMath>
                </a14:m>
                <a:r>
                  <a:rPr/>
                  <a:t> or </a:t>
                </a:r>
                <a14:m>
                  <m:oMath xmlns:m="http://schemas.openxmlformats.org/officeDocument/2006/math">
                    <m:sSub>
                      <m:e>
                        <m:r>
                          <m:t>θ</m:t>
                        </m:r>
                      </m:e>
                      <m:sub>
                        <m:r>
                          <m:t>B</m:t>
                        </m:r>
                      </m:sub>
                    </m:sSub>
                    <m:r>
                      <m:rPr>
                        <m:sty m:val="p"/>
                      </m:rPr>
                      <m:t>+</m:t>
                    </m:r>
                    <m:r>
                      <m:t>ϵ</m:t>
                    </m:r>
                  </m:oMath>
                </a14:m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/>
                  <a:t>Error </a:t>
                </a:r>
                <a14:m>
                  <m:oMath xmlns:m="http://schemas.openxmlformats.org/officeDocument/2006/math">
                    <m:r>
                      <m:t>ϵ</m:t>
                    </m:r>
                  </m:oMath>
                </a14:m>
                <a:r>
                  <a:rPr/>
                  <a:t> is identical and independent</a:t>
                </a:r>
              </a:p>
            </p:txBody>
          </p:sp>
        </mc:Choice>
      </mc:AlternateContent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Learning From Blue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Blue type always does worse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Provide story about rainwater catchment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Difference of two Emoji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What We Have So Far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 far, our game looks like this: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Where’s the context uncertainty?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Where’s the decision making?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Adding Context Uncertainty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Some characters have unknown type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They appear as gray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Could be either type</a:t>
            </a:r>
          </a:p>
          <a:p>
            <a:pPr lvl="0" indent="0" marL="0">
              <a:buNone/>
            </a:pP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Deciding Adoption Intensity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Land divided into 10 rows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Must decide adoption maximizing yield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Mapped to Likert Scale</a:t>
            </a:r>
          </a:p>
          <a:p>
            <a:pPr lvl="0" indent="0" marL="0">
              <a:buNone/>
            </a:pP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Bringing it all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Player sees information and decides adoption level</a:t>
            </a:r>
          </a:p>
          <a:p>
            <a:pPr lvl="0" indent="0" marL="0">
              <a:buNone/>
            </a:pP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Social Learning Is Oddly Influential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Peers have limited experience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Authorities test recommendations extensively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Yet, both induce adoption at equal rates</a:t>
            </a:r>
          </a:p>
          <a:p>
            <a:pPr lvl="0"/>
            <a:r>
              <a:rPr/>
              <a:t>Krishnan and Patnam (2013)</a:t>
            </a:r>
          </a:p>
          <a:p>
            <a:pPr lvl="0"/>
            <a:r>
              <a:rPr/>
              <a:t>Takahashi, Mano, and Otsuka (2019)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Implies social learning is more influential </a:t>
            </a:r>
            <a:r>
              <a:rPr i="1"/>
              <a:t>per data point</a:t>
            </a:r>
            <a:r>
              <a:rPr/>
              <a:t> 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ame_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587500"/>
            <a:ext cx="4038600" cy="261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game_13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8200" y="1587500"/>
            <a:ext cx="4038600" cy="261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Process and Randomization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342900" marL="342900">
              <a:buAutoNum type="arabicParenBoth"/>
            </a:pPr>
            <a:r>
              <a:rPr/>
              <a:t>Survey participant</a:t>
            </a:r>
          </a:p>
          <a:p>
            <a:pPr lvl="0" indent="-342900" marL="342900">
              <a:buAutoNum type="arabicParenBoth"/>
            </a:pPr>
            <a:r>
              <a:rPr/>
              <a:t>Read game script</a:t>
            </a:r>
          </a:p>
          <a:p>
            <a:pPr lvl="0" indent="-342900" marL="342900">
              <a:buAutoNum type="arabicParenBoth"/>
            </a:pPr>
            <a:r>
              <a:rPr/>
              <a:t>Practice module</a:t>
            </a:r>
          </a:p>
          <a:p>
            <a:pPr lvl="0" indent="-342900" marL="342900">
              <a:buAutoNum type="arabicParenBoth"/>
            </a:pPr>
            <a:r>
              <a:rPr/>
              <a:t>Game modules</a:t>
            </a:r>
          </a:p>
          <a:p>
            <a:pPr lvl="1"/>
            <a:r>
              <a:rPr/>
              <a:t>Randomize round order via matched quartets</a:t>
            </a:r>
          </a:p>
          <a:p>
            <a:pPr lvl="1"/>
            <a:r>
              <a:rPr/>
              <a:t>Randomize technology order</a:t>
            </a:r>
          </a:p>
          <a:p>
            <a:pPr lvl="1"/>
            <a:r>
              <a:rPr/>
              <a:t>Randomize village name order</a:t>
            </a:r>
          </a:p>
          <a:p>
            <a:pPr lvl="0" indent="-342900" marL="342900">
              <a:buAutoNum type="arabicParenBoth"/>
            </a:pPr>
            <a:r>
              <a:rPr/>
              <a:t>Payout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Results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Context Uncertainty Aversion Is Tested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 b="1"/>
                  <a:t>Identification:</a:t>
                </a:r>
                <a:r>
                  <a:rPr/>
                  <a:t> Two game rounds. Only change % gray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 b="1"/>
                  <a:t>Specification:</a:t>
                </a:r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A</m:t>
                      </m:r>
                      <m:r>
                        <m:t>d</m:t>
                      </m:r>
                      <m:r>
                        <m:t>o</m:t>
                      </m:r>
                      <m:r>
                        <m:t>p</m:t>
                      </m:r>
                      <m:r>
                        <m:t>t</m:t>
                      </m:r>
                      <m:r>
                        <m:t>i</m:t>
                      </m:r>
                      <m:r>
                        <m:t>o</m:t>
                      </m:r>
                      <m:r>
                        <m:t>n</m:t>
                      </m:r>
                      <m:r>
                        <m:t>L</m:t>
                      </m:r>
                      <m:r>
                        <m:t>e</m:t>
                      </m:r>
                      <m:r>
                        <m:t>v</m:t>
                      </m:r>
                      <m:r>
                        <m:t>e</m:t>
                      </m:r>
                      <m:sSub>
                        <m:e>
                          <m:r>
                            <m:t>l</m:t>
                          </m:r>
                        </m:e>
                        <m:sub>
                          <m:r>
                            <m:t>i</m:t>
                          </m:r>
                          <m:r>
                            <m:t>t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sSub>
                        <m:e>
                          <m:r>
                            <m:t>β</m:t>
                          </m:r>
                        </m:e>
                        <m:sub>
                          <m: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m:t>⋅</m:t>
                      </m:r>
                      <m:sSub>
                        <m:e>
                          <m:r>
                            <m:rPr>
                              <m:sty m:val="p"/>
                              <m:scr m:val="double-struck"/>
                            </m:rPr>
                            <m:t>1</m:t>
                          </m:r>
                        </m:e>
                        <m:sub>
                          <m:r>
                            <m:t>t</m:t>
                          </m:r>
                          <m:r>
                            <m:rPr>
                              <m:sty m:val="p"/>
                            </m:rPr>
                            <m:t>=</m:t>
                          </m:r>
                          <m:r>
                            <m:rPr>
                              <m:nor/>
                              <m:sty m:val="p"/>
                            </m:rPr>
                            <m:t>High </m:t>
                          </m:r>
                          <m:r>
                            <m:rPr>
                              <m:sty m:val="p"/>
                            </m:rPr>
                            <m:t>%</m:t>
                          </m:r>
                          <m:r>
                            <m:rPr>
                              <m:nor/>
                              <m:sty m:val="p"/>
                            </m:rPr>
                            <m:t> Gray</m:t>
                          </m:r>
                        </m:sub>
                      </m:sSub>
                      <m:r>
                        <m:rPr>
                          <m:sty m:val="p"/>
                        </m:rPr>
                        <m:t>+</m:t>
                      </m:r>
                      <m:sSub>
                        <m:e>
                          <m:r>
                            <m:t>η</m:t>
                          </m:r>
                        </m:e>
                        <m:sub>
                          <m: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m:t>+</m:t>
                      </m:r>
                      <m:sSub>
                        <m:e>
                          <m:r>
                            <m:t>ϵ</m:t>
                          </m:r>
                        </m:e>
                        <m:sub>
                          <m:r>
                            <m:t>i</m:t>
                          </m:r>
                          <m:r>
                            <m:t>t</m:t>
                          </m:r>
                        </m:sub>
                      </m:sSub>
                    </m:oMath>
                  </m:oMathPara>
                </a14:m>
              </a:p>
            </p:txBody>
          </p:sp>
        </mc:Choice>
      </mc:AlternateContent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Farmers Prefer More Context</a:t>
            </a:r>
          </a:p>
        </p:txBody>
      </p:sp>
      <p:pic>
        <p:nvPicPr>
          <p:cNvPr descr="presentation_lori_files/figure-pptx/unnamed-chunk-3-1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46300" y="1193800"/>
            <a:ext cx="4851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Shifts in Adoption</a:t>
            </a:r>
          </a:p>
        </p:txBody>
      </p:sp>
      <p:pic>
        <p:nvPicPr>
          <p:cNvPr descr="presentation_lori_files/figure-pptx/unnamed-chunk-4-1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09600"/>
            <a:ext cx="5105400" cy="3568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Complementarity Is Tested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Identification:</a:t>
            </a:r>
            <a:r>
              <a:rPr/>
              <a:t> Two modules. Low vs high sampling error.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Change % gray within each.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Complementarity Is Tested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Specification:</a:t>
            </a:r>
            <a:r>
              <a:rPr/>
              <a:t> Use diff-in-diff (i.e. Athey and Stern, 1998)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$$
AdoptionLevel_{it} = \\
 \beta_1 \cdot \left[
  \left(
  \mathbb{1}_{t = \text{High } \% \text{ Gray}}\cdot \mathbb{1}_{t = \text{Wide} \text{ Emoji}} 
- \mathbb{1}_{t = \text{High } \% \text{ Gray}}\cdot  \mathbb{1}_{t \neq \text{Wide} \text{ Emoji}} 
\right) \\ -  \left(
  \mathbb{1}_{t \neq \text{High } \% \text{ Gray}}\cdot \mathbb{1}_{t = \text{Wide} \text{ Emoji}} 
- \mathbb{1}_{t \neq \text{High } \% \text{ Gray}}\cdot  \mathbb{1}_{t \neq \text{Wide} \text{ Emoji}} 
\right)
\right] \\ 
+ \eta_i + \epsilon_{it}
$$</a:t>
            </a:r>
          </a:p>
          <a:p>
            <a:pPr lvl="0" indent="0" marL="0">
              <a:buNone/>
            </a:pP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Uncertainties May Be Complementary</a:t>
            </a:r>
          </a:p>
        </p:txBody>
      </p:sp>
      <p:pic>
        <p:nvPicPr>
          <p:cNvPr descr="presentation_lori_files/figure-pptx/unnamed-chunk-5-1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46300" y="1193800"/>
            <a:ext cx="4851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Dropped Enumerators Improve Significance</a:t>
            </a:r>
          </a:p>
        </p:txBody>
      </p:sp>
      <p:pic>
        <p:nvPicPr>
          <p:cNvPr descr="presentation_lori_files/figure-pptx/unnamed-chunk-6-1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09600"/>
            <a:ext cx="5105400" cy="3568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What’s the mechanism?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Natural questions:</a:t>
            </a:r>
          </a:p>
          <a:p>
            <a:pPr lvl="0"/>
            <a:r>
              <a:rPr b="1"/>
              <a:t>Why?</a:t>
            </a:r>
          </a:p>
          <a:p>
            <a:pPr lvl="0"/>
            <a:r>
              <a:rPr b="1"/>
              <a:t>Is social learning special?</a:t>
            </a:r>
          </a:p>
          <a:p>
            <a:pPr lvl="0"/>
            <a:r>
              <a:rPr b="1"/>
              <a:t>How can authorities improve?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External Validity: Survey Evidence</a:t>
            </a:r>
          </a:p>
        </p:txBody>
      </p:sp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Farmers Consider Extension Agents Less Than Peers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59% of farmers consider a peer more useful.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buNone/>
                </a:pPr>
                <a:r>
                  <a:rPr b="1"/>
                  <a:t>Why?</a:t>
                </a:r>
              </a:p>
              <a:p>
                <a:pPr lvl="0"/>
                <a14:m>
                  <m:oMath xmlns:m="http://schemas.openxmlformats.org/officeDocument/2006/math">
                    <m:r>
                      <m:t>97</m:t>
                    </m:r>
                    <m:r>
                      <m:rPr>
                        <m:sty m:val="p"/>
                      </m:rPr>
                      <m:t>%</m:t>
                    </m:r>
                  </m:oMath>
                </a14:m>
                <a:r>
                  <a:rPr/>
                  <a:t> cite less experience</a:t>
                </a:r>
              </a:p>
              <a:p>
                <a:pPr lvl="0"/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&gt;</m:t>
                    </m:r>
                    <m:r>
                      <m:t>40</m:t>
                    </m:r>
                    <m:r>
                      <m:rPr>
                        <m:sty m:val="p"/>
                      </m:rPr>
                      <m:t>%</m:t>
                    </m:r>
                  </m:oMath>
                </a14:m>
                <a:r>
                  <a:rPr/>
                  <a:t> cite more heterogeneity (budget, land, resources)</a:t>
                </a:r>
              </a:p>
              <a:p>
                <a:pPr lvl="0"/>
                <a:r>
                  <a:rPr/>
                  <a:t>Only </a:t>
                </a:r>
                <a14:m>
                  <m:oMath xmlns:m="http://schemas.openxmlformats.org/officeDocument/2006/math">
                    <m:r>
                      <m:t>5</m:t>
                    </m:r>
                    <m:r>
                      <m:rPr>
                        <m:sty m:val="p"/>
                      </m:rPr>
                      <m:t>%</m:t>
                    </m:r>
                  </m:oMath>
                </a14:m>
                <a:r>
                  <a:rPr/>
                  <a:t> suspect ulterior motives (i.e. corruption)</a:t>
                </a:r>
              </a:p>
              <a:p>
                <a:pPr lvl="0" indent="0" marL="0">
                  <a:buNone/>
                </a:pPr>
              </a:p>
              <a:p>
                <a:pPr lvl="0" indent="0" marL="0">
                  <a:spcBef>
                    <a:spcPts val="3000"/>
                  </a:spcBef>
                  <a:buNone/>
                </a:pPr>
                <a:r>
                  <a:rPr b="1"/>
                  <a:t>Farmers Strongly Prefer Similar Test Plots</a:t>
                </a:r>
              </a:p>
              <a:p>
                <a:pPr lvl="0" indent="0" marL="0">
                  <a:buNone/>
                </a:pPr>
              </a:p>
            </p:txBody>
          </p:sp>
        </mc:Choice>
      </mc:AlternateContent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External Validity: Existing Field Experiments</a:t>
            </a:r>
          </a:p>
        </p:txBody>
      </p:sp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Other Potential Mechanisms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Some potential mechanisms:</a:t>
            </a:r>
          </a:p>
          <a:p>
            <a:pPr lvl="0"/>
            <a:r>
              <a:rPr/>
              <a:t>Sample size</a:t>
            </a:r>
          </a:p>
          <a:p>
            <a:pPr lvl="0"/>
            <a:r>
              <a:rPr/>
              <a:t>Centrality</a:t>
            </a:r>
          </a:p>
          <a:p>
            <a:pPr lvl="0"/>
            <a:r>
              <a:rPr/>
              <a:t>Social influence</a:t>
            </a:r>
          </a:p>
          <a:p>
            <a:pPr lvl="0"/>
            <a:r>
              <a:rPr/>
              <a:t>Homophily</a:t>
            </a:r>
          </a:p>
          <a:p>
            <a:pPr lvl="0" indent="0" marL="0">
              <a:buNone/>
            </a:pPr>
            <a:r>
              <a:rPr b="1"/>
              <a:t>None are broadly consistent with the literature</a:t>
            </a:r>
          </a:p>
          <a:p>
            <a:pPr lvl="0"/>
            <a:r>
              <a:rPr/>
              <a:t>Program design more effective when mechanism is known</a:t>
            </a:r>
          </a:p>
          <a:p>
            <a:pPr lvl="0"/>
            <a:r>
              <a:rPr/>
              <a:t>RCTs have difficulty isolating mechanisms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works and why?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900"/>
                <a:gridCol w="850900"/>
                <a:gridCol w="850900"/>
                <a:gridCol w="850900"/>
                <a:gridCol w="850900"/>
                <a:gridCol w="8509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Sample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Centrality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Social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Homophily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Context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Decentralized Learning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Field Days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Season-long Demonstration Plots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Seed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Opinion Leader Superiority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Demonstration Plot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Direct Contact Farmer Training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ICT to Reduce Temporal Lag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</a:tbl>
          </a:graphicData>
        </a:graphic>
      </p:graphicFrame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works and why?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900"/>
                <a:gridCol w="850900"/>
                <a:gridCol w="850900"/>
                <a:gridCol w="850900"/>
                <a:gridCol w="850900"/>
                <a:gridCol w="8509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Sample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Centrality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Social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Homophily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Context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Decentralized Learning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Field Days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Season-long Demonstration Plots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Seed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Opinion Leader Superiority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Demonstration Plot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Direct Contact Farmer Training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ICT to Reduce Temporal Lag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</a:tbl>
          </a:graphicData>
        </a:graphic>
      </p:graphicFrame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works and why?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900"/>
                <a:gridCol w="850900"/>
                <a:gridCol w="850900"/>
                <a:gridCol w="850900"/>
                <a:gridCol w="850900"/>
                <a:gridCol w="8509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Sample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Centrality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Social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Homophily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Context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Decentralized Learning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Field Days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Season-long Demonstration Plots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Seed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Opinion Leader Superiority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Demonstration Plot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Direct Contact Farmer Training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ICT to Reduce Temporal Lag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</a:tbl>
          </a:graphicData>
        </a:graphic>
      </p:graphicFrame>
    </p:spTree>
  </p:cSld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works and why?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900"/>
                <a:gridCol w="850900"/>
                <a:gridCol w="850900"/>
                <a:gridCol w="850900"/>
                <a:gridCol w="850900"/>
                <a:gridCol w="8509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Sample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Centrality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Social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Homophily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Context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Decentralized Learning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Field Days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Season-long Demonstration Plots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Seed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Opinion Leader Superiority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Demonstration Plot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Direct Contact Farmer Training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ICT to Reduce Temporal Lag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</a:tbl>
          </a:graphicData>
        </a:graphic>
      </p:graphicFrame>
    </p:spTree>
  </p:cSld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works and why?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900"/>
                <a:gridCol w="850900"/>
                <a:gridCol w="850900"/>
                <a:gridCol w="850900"/>
                <a:gridCol w="850900"/>
                <a:gridCol w="8509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Sample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Centrality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Social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Homophily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Context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Decentralized Learning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Field Days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Season-long Demonstration Plots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Seed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Opinion Leader Superiority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Demonstration Plot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Direct Contact Farmer Training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ICT to Reduce Temporal Lag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</a:tbl>
          </a:graphicData>
        </a:graphic>
      </p:graphicFrame>
    </p:spTree>
  </p:cSld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works and why?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0900"/>
                <a:gridCol w="850900"/>
                <a:gridCol w="850900"/>
                <a:gridCol w="850900"/>
                <a:gridCol w="850900"/>
                <a:gridCol w="850900"/>
              </a:tblGrid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Sample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Centrality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Social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Homophily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Context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Decentralized Learning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Field Days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Season-long Demonstration Plots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Seed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Opinion Leader Superiority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Demonstration Plot Centrality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✗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Direct Contact Farmer Training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ICT to Reduce Temporal Lag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ctr">
                        <a:buNone/>
                      </a:pPr>
                      <a:r>
                        <a:rPr/>
                        <a:t>✓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My Proposal: Context Uncertainty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Peer information comes with rich context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Information from authorities comes with little context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When weighing signals, we place weight on total uncertainty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Total Uncertainty = Context Uncertainty + Sampling Error</a:t>
            </a:r>
          </a:p>
        </p:txBody>
      </p:sp>
    </p:spTree>
  </p:cSld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Possible Extensions</a:t>
            </a:r>
          </a:p>
        </p:txBody>
      </p:sp>
    </p:spTree>
  </p:cSld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Conclusion</a:t>
            </a:r>
          </a:p>
        </p:txBody>
      </p:sp>
    </p:spTree>
  </p:cSld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Potential Implications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Potential lessons:</a:t>
            </a:r>
          </a:p>
          <a:p>
            <a:pPr lvl="0"/>
            <a:r>
              <a:rPr/>
              <a:t>Info campaigns should provide specific returns</a:t>
            </a:r>
          </a:p>
          <a:p>
            <a:pPr lvl="0"/>
            <a:r>
              <a:rPr/>
              <a:t>Information campaigns should disaggregate returns</a:t>
            </a:r>
          </a:p>
          <a:p>
            <a:pPr lvl="0"/>
            <a:r>
              <a:rPr/>
              <a:t>Distributed, local experimentation could increase trust</a:t>
            </a:r>
          </a:p>
          <a:p>
            <a:pPr lvl="0"/>
            <a:r>
              <a:rPr/>
              <a:t>Insurance with low basis-risk, when tied to experimentation, can have high positive externalities</a:t>
            </a:r>
          </a:p>
          <a:p>
            <a:pPr lvl="0"/>
            <a:r>
              <a:rPr/>
              <a:t>Reinforces Oates (1972, 1999) argument in favor of decentralization</a:t>
            </a:r>
          </a:p>
        </p:txBody>
      </p:sp>
    </p:spTree>
  </p:cSld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Future area of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Barriers to signal translation</a:t>
            </a:r>
          </a:p>
          <a:p>
            <a:pPr lvl="0"/>
            <a:r>
              <a:rPr/>
              <a:t>Specific vs disaggregated signals</a:t>
            </a:r>
          </a:p>
        </p:txBody>
      </p:sp>
    </p:spTree>
  </p:cSld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Thank You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Related Literature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/>
            <a:r>
              <a:rPr/>
              <a:t>Decision makers as statisticians</a:t>
            </a:r>
          </a:p>
          <a:p>
            <a:pPr lvl="1"/>
            <a:r>
              <a:rPr/>
              <a:t>Steiner and Stewart (2008), Olea et al. (2021), Salant and Cherry (2020), etc..</a:t>
            </a:r>
          </a:p>
          <a:p>
            <a:pPr lvl="0"/>
            <a:r>
              <a:rPr/>
              <a:t>Social learning theory</a:t>
            </a:r>
          </a:p>
          <a:p>
            <a:pPr lvl="1"/>
            <a:r>
              <a:rPr/>
              <a:t>Sethi and Yildiz (2016), Dasaratha et al (2022), Bala and Goyal (1998), etc…</a:t>
            </a:r>
          </a:p>
          <a:p>
            <a:pPr lvl="0"/>
            <a:r>
              <a:rPr/>
              <a:t>Information provision experiments</a:t>
            </a:r>
          </a:p>
          <a:p>
            <a:pPr lvl="1"/>
            <a:r>
              <a:rPr/>
              <a:t>Jensen (2010), Chetty and Saez (2013), Binder (2020), etc…</a:t>
            </a:r>
          </a:p>
          <a:p>
            <a:pPr lvl="0"/>
            <a:r>
              <a:rPr/>
              <a:t>Role of heterogeneity in agents’ responses to information</a:t>
            </a:r>
          </a:p>
          <a:p>
            <a:pPr lvl="1"/>
            <a:r>
              <a:rPr/>
              <a:t>Armour (2018),</a:t>
            </a:r>
          </a:p>
          <a:p>
            <a:pPr lvl="0"/>
            <a:r>
              <a:rPr/>
              <a:t>Role of trust in agents’ responses to information</a:t>
            </a:r>
          </a:p>
          <a:p>
            <a:pPr lvl="1"/>
            <a:r>
              <a:rPr/>
              <a:t>asdf</a:t>
            </a:r>
          </a:p>
          <a:p>
            <a:pPr lvl="0"/>
            <a:r>
              <a:rPr/>
              <a:t>Agricultural technology adoption</a:t>
            </a:r>
          </a:p>
          <a:p>
            <a:pPr lvl="1"/>
            <a:r>
              <a:rPr/>
              <a:t>asdf</a:t>
            </a:r>
          </a:p>
          <a:p>
            <a:pPr lvl="0"/>
            <a:r>
              <a:rPr/>
              <a:t>Agricultural extension design</a:t>
            </a:r>
          </a:p>
          <a:p>
            <a:pPr lvl="1"/>
            <a:r>
              <a:rPr/>
              <a:t>asdf</a:t>
            </a:r>
          </a:p>
          <a:p>
            <a:pPr lvl="0" indent="0" marL="0">
              <a:buNone/>
            </a:pP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Today:</a:t>
            </a:r>
          </a:p>
          <a:p>
            <a:pPr lvl="0"/>
            <a:r>
              <a:rPr/>
              <a:t>Relate question to agricultural technology adoption</a:t>
            </a:r>
          </a:p>
          <a:p>
            <a:pPr lvl="0"/>
            <a:r>
              <a:rPr/>
              <a:t>Propose a foundation for mechanism</a:t>
            </a:r>
          </a:p>
          <a:p>
            <a:pPr lvl="0"/>
            <a:r>
              <a:rPr/>
              <a:t>Provide experimental design</a:t>
            </a:r>
          </a:p>
          <a:p>
            <a:pPr lvl="0"/>
            <a:r>
              <a:rPr/>
              <a:t>Present results</a:t>
            </a:r>
          </a:p>
          <a:p>
            <a:pPr lvl="0"/>
            <a:r>
              <a:rPr/>
              <a:t>Discuss external validity</a:t>
            </a:r>
          </a:p>
          <a:p>
            <a:pPr lvl="0"/>
            <a:r>
              <a:rPr/>
              <a:t>Implications for farmers and policymakers</a:t>
            </a:r>
          </a:p>
          <a:p>
            <a:pPr lvl="0"/>
            <a:r>
              <a:rPr/>
              <a:t>Upcoming extensions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Setting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Low AgTech Adoption Is A Major Issue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idx="2" sz="half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</a:p>
              <a:p>
                <a:pPr lvl="0"/>
                <a14:m>
                  <m:oMath xmlns:m="http://schemas.openxmlformats.org/officeDocument/2006/math">
                    <m:sSup>
                      <m:e>
                        <m:r>
                          <m:t>2</m:t>
                        </m:r>
                      </m:e>
                      <m:sup>
                        <m:r>
                          <m:rPr>
                            <m:nor/>
                            <m:sty m:val="p"/>
                          </m:rPr>
                          <m:t>nd</m:t>
                        </m:r>
                      </m:sup>
                    </m:sSup>
                  </m:oMath>
                </a14:m>
                <a:r>
                  <a:rPr/>
                  <a:t> divergence via Green Revolution (Huang, 2020)</a:t>
                </a:r>
              </a:p>
              <a:p>
                <a:pPr lvl="0" indent="0" marL="0">
                  <a:buNone/>
                </a:pPr>
              </a:p>
              <a:p>
                <a:pPr lvl="0"/>
                <a:r>
                  <a:rPr/>
                  <a:t>Key friction for AgTech (Magruder, 2018)</a:t>
                </a:r>
              </a:p>
              <a:p>
                <a:pPr lvl="0" indent="0" marL="0">
                  <a:buNone/>
                </a:pPr>
              </a:p>
              <a:p>
                <a:pPr lvl="0"/>
                <a:r>
                  <a:rPr/>
                  <a:t>Governments spend huge sums on extension (Akroyd and Smith, 2007)</a:t>
                </a:r>
              </a:p>
              <a:p>
                <a:pPr lvl="0" indent="0" marL="0">
                  <a:buNone/>
                </a:pPr>
              </a:p>
            </p:txBody>
          </p:sp>
        </mc:Choice>
      </mc:AlternateContent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Heterogeneity Impacts Learning</dc:title>
  <dc:creator/>
  <cp:keywords/>
  <dcterms:created xsi:type="dcterms:W3CDTF">2022-10-19T17:23:07Z</dcterms:created>
  <dcterms:modified xsi:type="dcterms:W3CDTF">2022-10-19T17:23:07Z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ackgroundcolor">
    <vt:lpwstr>#D2D7D9</vt:lpwstr>
  </property>
  <property fmtid="{D5CDD505-2E9C-101B-9397-08002B2CF9AE}" pid="4" name="center">
    <vt:lpwstr>False</vt:lpwstr>
  </property>
  <property fmtid="{D5CDD505-2E9C-101B-9397-08002B2CF9AE}" pid="5" name="center-title-slide">
    <vt:lpwstr>False</vt:lpwstr>
  </property>
  <property fmtid="{D5CDD505-2E9C-101B-9397-08002B2CF9AE}" pid="6" name="editor">
    <vt:lpwstr>visual</vt:lpwstr>
  </property>
  <property fmtid="{D5CDD505-2E9C-101B-9397-08002B2CF9AE}" pid="7" name="header-includes">
    <vt:lpwstr/>
  </property>
  <property fmtid="{D5CDD505-2E9C-101B-9397-08002B2CF9AE}" pid="8" name="include-after">
    <vt:lpwstr/>
  </property>
  <property fmtid="{D5CDD505-2E9C-101B-9397-08002B2CF9AE}" pid="9" name="include-before">
    <vt:lpwstr/>
  </property>
  <property fmtid="{D5CDD505-2E9C-101B-9397-08002B2CF9AE}" pid="10" name="margin-top">
    <vt:lpwstr>0em</vt:lpwstr>
  </property>
  <property fmtid="{D5CDD505-2E9C-101B-9397-08002B2CF9AE}" pid="11" name="progress">
    <vt:lpwstr>False</vt:lpwstr>
  </property>
  <property fmtid="{D5CDD505-2E9C-101B-9397-08002B2CF9AE}" pid="12" name="toc-title">
    <vt:lpwstr>Roadmap</vt:lpwstr>
  </property>
</Properties>
</file>